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" TargetMode="External"/><Relationship Id="rId1" Type="http://schemas.openxmlformats.org/officeDocument/2006/relationships/image" Target="../media/image-2-1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" TargetMode="External"/><Relationship Id="rId1" Type="http://schemas.openxmlformats.org/officeDocument/2006/relationships/image" Target="../media/image-5-1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gamma.app" TargetMode="External"/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image" Target="../media/image-6-6.png"/><Relationship Id="rId7" Type="http://schemas.openxmlformats.org/officeDocument/2006/relationships/image" Target="../media/image-6-7.png"/><Relationship Id="rId9" Type="http://schemas.openxmlformats.org/officeDocument/2006/relationships/slideLayout" Target="../slideLayouts/slideLayout1.xml"/><Relationship Id="rId10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hyperlink" Target="https://gamma.app" TargetMode="External"/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5" Type="http://schemas.openxmlformats.org/officeDocument/2006/relationships/image" Target="../media/image-9-5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7607" y="2292548"/>
            <a:ext cx="4919186" cy="3644384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93790" y="1117878"/>
            <a:ext cx="7556421" cy="391287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7702"/>
              </a:lnSpc>
              <a:buNone/>
            </a:pPr>
            <a:r>
              <a:rPr lang="en-US" sz="6162" dirty="0">
                <a:solidFill>
                  <a:srgbClr val="EFD5FA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Introduction to Book Building and Reverse Book Building</a:t>
            </a:r>
            <a:endParaRPr lang="en-US" sz="6162" dirty="0"/>
          </a:p>
        </p:txBody>
      </p:sp>
      <p:sp>
        <p:nvSpPr>
          <p:cNvPr id="7" name="Text 3"/>
          <p:cNvSpPr/>
          <p:nvPr/>
        </p:nvSpPr>
        <p:spPr>
          <a:xfrm>
            <a:off x="793790" y="5370909"/>
            <a:ext cx="7556421" cy="10887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858"/>
              </a:lnSpc>
              <a:buNone/>
            </a:pPr>
            <a:r>
              <a:rPr lang="en-US" sz="1786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Book building and reverse book building are essential processes in capital markets. They play a crucial role in determining the price and demand for new securities.</a:t>
            </a:r>
            <a:endParaRPr lang="en-US" sz="1786" dirty="0"/>
          </a:p>
        </p:txBody>
      </p:sp>
      <p:sp>
        <p:nvSpPr>
          <p:cNvPr id="8" name="Shape 4"/>
          <p:cNvSpPr/>
          <p:nvPr/>
        </p:nvSpPr>
        <p:spPr>
          <a:xfrm>
            <a:off x="793790" y="6731675"/>
            <a:ext cx="362903" cy="362903"/>
          </a:xfrm>
          <a:prstGeom prst="roundRect">
            <a:avLst>
              <a:gd name="adj" fmla="val 25194296"/>
            </a:avLst>
          </a:prstGeom>
          <a:solidFill>
            <a:srgbClr val="5B7F42"/>
          </a:solidFill>
          <a:ln w="7620">
            <a:solidFill>
              <a:srgbClr val="FFFFFF"/>
            </a:solidFill>
            <a:prstDash val="solid"/>
          </a:ln>
        </p:spPr>
      </p:sp>
      <p:sp>
        <p:nvSpPr>
          <p:cNvPr id="9" name="Text 5"/>
          <p:cNvSpPr/>
          <p:nvPr/>
        </p:nvSpPr>
        <p:spPr>
          <a:xfrm>
            <a:off x="896064" y="6864310"/>
            <a:ext cx="158234" cy="975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768"/>
              </a:lnSpc>
              <a:buNone/>
            </a:pPr>
            <a:r>
              <a:rPr lang="en-US" sz="768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AM</a:t>
            </a:r>
            <a:endParaRPr lang="en-US" sz="768" dirty="0"/>
          </a:p>
        </p:txBody>
      </p:sp>
      <p:sp>
        <p:nvSpPr>
          <p:cNvPr id="10" name="Text 6"/>
          <p:cNvSpPr/>
          <p:nvPr/>
        </p:nvSpPr>
        <p:spPr>
          <a:xfrm>
            <a:off x="1270040" y="6714768"/>
            <a:ext cx="2628305" cy="39683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3126"/>
              </a:lnSpc>
              <a:buNone/>
            </a:pPr>
            <a:r>
              <a:rPr lang="en-US" sz="2233" b="1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by Anoop Mohanty</a:t>
            </a:r>
            <a:endParaRPr lang="en-US" sz="2233" dirty="0"/>
          </a:p>
        </p:txBody>
      </p:sp>
      <p:pic>
        <p:nvPicPr>
          <p:cNvPr id="11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6392" y="283488"/>
            <a:ext cx="1877616" cy="226826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93790" y="4644985"/>
            <a:ext cx="6701671" cy="7087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581"/>
              </a:lnSpc>
              <a:buNone/>
            </a:pPr>
            <a:r>
              <a:rPr lang="en-US" sz="4465" dirty="0">
                <a:solidFill>
                  <a:srgbClr val="EFD5FA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Conclusion and summary</a:t>
            </a:r>
            <a:endParaRPr lang="en-US" sz="4465" dirty="0"/>
          </a:p>
        </p:txBody>
      </p:sp>
      <p:sp>
        <p:nvSpPr>
          <p:cNvPr id="7" name="Text 3"/>
          <p:cNvSpPr/>
          <p:nvPr/>
        </p:nvSpPr>
        <p:spPr>
          <a:xfrm>
            <a:off x="793790" y="5693926"/>
            <a:ext cx="13042821" cy="7258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858"/>
              </a:lnSpc>
              <a:buNone/>
            </a:pPr>
            <a:r>
              <a:rPr lang="en-US" sz="1786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Both book building and reverse book building are crucial tools for efficient capital markets. These processes help to ensure fair price discovery and optimal allocation of capital.</a:t>
            </a:r>
            <a:endParaRPr lang="en-US" sz="1786" dirty="0"/>
          </a:p>
        </p:txBody>
      </p:sp>
      <p:pic>
        <p:nvPicPr>
          <p:cNvPr id="8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sp>
        <p:nvSpPr>
          <p:cNvPr id="4" name="Text 2"/>
          <p:cNvSpPr/>
          <p:nvPr/>
        </p:nvSpPr>
        <p:spPr>
          <a:xfrm>
            <a:off x="793790" y="1992749"/>
            <a:ext cx="6981825" cy="7087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581"/>
              </a:lnSpc>
              <a:buNone/>
            </a:pPr>
            <a:r>
              <a:rPr lang="en-US" sz="4465" dirty="0">
                <a:solidFill>
                  <a:srgbClr val="EFD5FA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Definition of Book Building</a:t>
            </a:r>
            <a:endParaRPr lang="en-US" sz="4465" dirty="0"/>
          </a:p>
        </p:txBody>
      </p:sp>
      <p:sp>
        <p:nvSpPr>
          <p:cNvPr id="5" name="Text 3"/>
          <p:cNvSpPr/>
          <p:nvPr/>
        </p:nvSpPr>
        <p:spPr>
          <a:xfrm>
            <a:off x="793790" y="3155156"/>
            <a:ext cx="13042821" cy="7258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858"/>
              </a:lnSpc>
              <a:buNone/>
            </a:pPr>
            <a:r>
              <a:rPr lang="en-US" sz="1786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Book building is a process used to determine the optimal price for a new security offering. This involves gathering indications of interest from potential investors.</a:t>
            </a:r>
            <a:endParaRPr lang="en-US" sz="1786" dirty="0"/>
          </a:p>
        </p:txBody>
      </p:sp>
      <p:sp>
        <p:nvSpPr>
          <p:cNvPr id="6" name="Text 4"/>
          <p:cNvSpPr/>
          <p:nvPr/>
        </p:nvSpPr>
        <p:spPr>
          <a:xfrm>
            <a:off x="793790" y="4362926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1"/>
              </a:lnSpc>
              <a:buNone/>
            </a:pPr>
            <a:r>
              <a:rPr lang="en-US" sz="2233" dirty="0">
                <a:solidFill>
                  <a:srgbClr val="EFD5FA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Process</a:t>
            </a:r>
            <a:endParaRPr lang="en-US" sz="2233" dirty="0"/>
          </a:p>
        </p:txBody>
      </p:sp>
      <p:sp>
        <p:nvSpPr>
          <p:cNvPr id="7" name="Text 5"/>
          <p:cNvSpPr/>
          <p:nvPr/>
        </p:nvSpPr>
        <p:spPr>
          <a:xfrm>
            <a:off x="793790" y="4944070"/>
            <a:ext cx="6244709" cy="7258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858"/>
              </a:lnSpc>
              <a:buNone/>
            </a:pPr>
            <a:r>
              <a:rPr lang="en-US" sz="1786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process involves gathering orders from potential investors at different price points.</a:t>
            </a:r>
            <a:endParaRPr lang="en-US" sz="1786" dirty="0"/>
          </a:p>
        </p:txBody>
      </p:sp>
      <p:sp>
        <p:nvSpPr>
          <p:cNvPr id="8" name="Text 6"/>
          <p:cNvSpPr/>
          <p:nvPr/>
        </p:nvSpPr>
        <p:spPr>
          <a:xfrm>
            <a:off x="7599521" y="4362926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1"/>
              </a:lnSpc>
              <a:buNone/>
            </a:pPr>
            <a:r>
              <a:rPr lang="en-US" sz="2233" dirty="0">
                <a:solidFill>
                  <a:srgbClr val="EFD5FA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Objective</a:t>
            </a:r>
            <a:endParaRPr lang="en-US" sz="2233" dirty="0"/>
          </a:p>
        </p:txBody>
      </p:sp>
      <p:sp>
        <p:nvSpPr>
          <p:cNvPr id="9" name="Text 7"/>
          <p:cNvSpPr/>
          <p:nvPr/>
        </p:nvSpPr>
        <p:spPr>
          <a:xfrm>
            <a:off x="7599521" y="4944070"/>
            <a:ext cx="6244709" cy="10887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858"/>
              </a:lnSpc>
              <a:buNone/>
            </a:pPr>
            <a:r>
              <a:rPr lang="en-US" sz="1786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objective is to gauge the demand for the securities and find a fair and attractive price for both the issuer and investors.</a:t>
            </a:r>
            <a:endParaRPr lang="en-US" sz="1786" dirty="0"/>
          </a:p>
        </p:txBody>
      </p:sp>
      <p:pic>
        <p:nvPicPr>
          <p:cNvPr id="10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9266" y="2459236"/>
            <a:ext cx="5035868" cy="3311128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30436" y="1209199"/>
            <a:ext cx="7177207" cy="56280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4432"/>
              </a:lnSpc>
              <a:buNone/>
            </a:pPr>
            <a:r>
              <a:rPr lang="en-US" sz="3546" dirty="0">
                <a:solidFill>
                  <a:srgbClr val="EFD5FA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Key steps in Book Building process</a:t>
            </a:r>
            <a:endParaRPr lang="en-US" sz="3546" dirty="0"/>
          </a:p>
        </p:txBody>
      </p:sp>
      <p:sp>
        <p:nvSpPr>
          <p:cNvPr id="7" name="Shape 3"/>
          <p:cNvSpPr/>
          <p:nvPr/>
        </p:nvSpPr>
        <p:spPr>
          <a:xfrm>
            <a:off x="889159" y="2042160"/>
            <a:ext cx="22860" cy="4978241"/>
          </a:xfrm>
          <a:prstGeom prst="roundRect">
            <a:avLst>
              <a:gd name="adj" fmla="val 118194"/>
            </a:avLst>
          </a:prstGeom>
          <a:solidFill>
            <a:srgbClr val="5C5C61"/>
          </a:solidFill>
          <a:ln/>
        </p:spPr>
      </p:sp>
      <p:sp>
        <p:nvSpPr>
          <p:cNvPr id="8" name="Shape 4"/>
          <p:cNvSpPr/>
          <p:nvPr/>
        </p:nvSpPr>
        <p:spPr>
          <a:xfrm>
            <a:off x="1080314" y="2435781"/>
            <a:ext cx="630436" cy="22860"/>
          </a:xfrm>
          <a:prstGeom prst="roundRect">
            <a:avLst>
              <a:gd name="adj" fmla="val 118194"/>
            </a:avLst>
          </a:prstGeom>
          <a:solidFill>
            <a:srgbClr val="5C5C61"/>
          </a:solidFill>
          <a:ln/>
        </p:spPr>
      </p:sp>
      <p:sp>
        <p:nvSpPr>
          <p:cNvPr id="9" name="Shape 5"/>
          <p:cNvSpPr/>
          <p:nvPr/>
        </p:nvSpPr>
        <p:spPr>
          <a:xfrm>
            <a:off x="698004" y="2244685"/>
            <a:ext cx="405170" cy="405170"/>
          </a:xfrm>
          <a:prstGeom prst="roundRect">
            <a:avLst>
              <a:gd name="adj" fmla="val 6669"/>
            </a:avLst>
          </a:prstGeom>
          <a:solidFill>
            <a:srgbClr val="434348"/>
          </a:solidFill>
          <a:ln/>
        </p:spPr>
      </p:sp>
      <p:sp>
        <p:nvSpPr>
          <p:cNvPr id="10" name="Text 6"/>
          <p:cNvSpPr/>
          <p:nvPr/>
        </p:nvSpPr>
        <p:spPr>
          <a:xfrm>
            <a:off x="848023" y="2312194"/>
            <a:ext cx="105132" cy="27015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127"/>
              </a:lnSpc>
              <a:buNone/>
            </a:pPr>
            <a:r>
              <a:rPr lang="en-US" sz="2127" dirty="0">
                <a:solidFill>
                  <a:srgbClr val="C7CDD6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1</a:t>
            </a:r>
            <a:endParaRPr lang="en-US" sz="2127" dirty="0"/>
          </a:p>
        </p:txBody>
      </p:sp>
      <p:sp>
        <p:nvSpPr>
          <p:cNvPr id="11" name="Text 7"/>
          <p:cNvSpPr/>
          <p:nvPr/>
        </p:nvSpPr>
        <p:spPr>
          <a:xfrm>
            <a:off x="1891189" y="2222183"/>
            <a:ext cx="2251591" cy="28134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216"/>
              </a:lnSpc>
              <a:buNone/>
            </a:pPr>
            <a:r>
              <a:rPr lang="en-US" sz="1773" dirty="0">
                <a:solidFill>
                  <a:srgbClr val="C7CDD6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Pre-Marketing</a:t>
            </a:r>
            <a:endParaRPr lang="en-US" sz="1773" dirty="0"/>
          </a:p>
        </p:txBody>
      </p:sp>
      <p:sp>
        <p:nvSpPr>
          <p:cNvPr id="12" name="Text 8"/>
          <p:cNvSpPr/>
          <p:nvPr/>
        </p:nvSpPr>
        <p:spPr>
          <a:xfrm>
            <a:off x="1891189" y="2611517"/>
            <a:ext cx="6622375" cy="57626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269"/>
              </a:lnSpc>
              <a:buNone/>
            </a:pPr>
            <a:r>
              <a:rPr lang="en-US" sz="1418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Preliminary discussions with potential investors to gauge interest and gather feedback.</a:t>
            </a:r>
            <a:endParaRPr lang="en-US" sz="1418" dirty="0"/>
          </a:p>
        </p:txBody>
      </p:sp>
      <p:sp>
        <p:nvSpPr>
          <p:cNvPr id="13" name="Shape 9"/>
          <p:cNvSpPr/>
          <p:nvPr/>
        </p:nvSpPr>
        <p:spPr>
          <a:xfrm>
            <a:off x="1080314" y="3941445"/>
            <a:ext cx="630436" cy="22860"/>
          </a:xfrm>
          <a:prstGeom prst="roundRect">
            <a:avLst>
              <a:gd name="adj" fmla="val 118194"/>
            </a:avLst>
          </a:prstGeom>
          <a:solidFill>
            <a:srgbClr val="5C5C61"/>
          </a:solidFill>
          <a:ln/>
        </p:spPr>
      </p:sp>
      <p:sp>
        <p:nvSpPr>
          <p:cNvPr id="14" name="Shape 10"/>
          <p:cNvSpPr/>
          <p:nvPr/>
        </p:nvSpPr>
        <p:spPr>
          <a:xfrm>
            <a:off x="698004" y="3750350"/>
            <a:ext cx="405170" cy="405170"/>
          </a:xfrm>
          <a:prstGeom prst="roundRect">
            <a:avLst>
              <a:gd name="adj" fmla="val 6669"/>
            </a:avLst>
          </a:prstGeom>
          <a:solidFill>
            <a:srgbClr val="434348"/>
          </a:solidFill>
          <a:ln/>
        </p:spPr>
      </p:sp>
      <p:sp>
        <p:nvSpPr>
          <p:cNvPr id="15" name="Text 11"/>
          <p:cNvSpPr/>
          <p:nvPr/>
        </p:nvSpPr>
        <p:spPr>
          <a:xfrm>
            <a:off x="826115" y="3817858"/>
            <a:ext cx="148828" cy="27015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127"/>
              </a:lnSpc>
              <a:buNone/>
            </a:pPr>
            <a:r>
              <a:rPr lang="en-US" sz="2127" dirty="0">
                <a:solidFill>
                  <a:srgbClr val="C7CDD6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2</a:t>
            </a:r>
            <a:endParaRPr lang="en-US" sz="2127" dirty="0"/>
          </a:p>
        </p:txBody>
      </p:sp>
      <p:sp>
        <p:nvSpPr>
          <p:cNvPr id="16" name="Text 12"/>
          <p:cNvSpPr/>
          <p:nvPr/>
        </p:nvSpPr>
        <p:spPr>
          <a:xfrm>
            <a:off x="1891189" y="3727847"/>
            <a:ext cx="2321004" cy="28134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216"/>
              </a:lnSpc>
              <a:buNone/>
            </a:pPr>
            <a:r>
              <a:rPr lang="en-US" sz="1773" dirty="0">
                <a:solidFill>
                  <a:srgbClr val="C7CDD6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Order Book Formation</a:t>
            </a:r>
            <a:endParaRPr lang="en-US" sz="1773" dirty="0"/>
          </a:p>
        </p:txBody>
      </p:sp>
      <p:sp>
        <p:nvSpPr>
          <p:cNvPr id="17" name="Text 13"/>
          <p:cNvSpPr/>
          <p:nvPr/>
        </p:nvSpPr>
        <p:spPr>
          <a:xfrm>
            <a:off x="1891189" y="4117181"/>
            <a:ext cx="6622375" cy="28813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269"/>
              </a:lnSpc>
              <a:buNone/>
            </a:pPr>
            <a:r>
              <a:rPr lang="en-US" sz="1418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Gathering orders from investors at different price points.</a:t>
            </a:r>
            <a:endParaRPr lang="en-US" sz="1418" dirty="0"/>
          </a:p>
        </p:txBody>
      </p:sp>
      <p:sp>
        <p:nvSpPr>
          <p:cNvPr id="18" name="Shape 14"/>
          <p:cNvSpPr/>
          <p:nvPr/>
        </p:nvSpPr>
        <p:spPr>
          <a:xfrm>
            <a:off x="1080314" y="5158978"/>
            <a:ext cx="630436" cy="22860"/>
          </a:xfrm>
          <a:prstGeom prst="roundRect">
            <a:avLst>
              <a:gd name="adj" fmla="val 118194"/>
            </a:avLst>
          </a:prstGeom>
          <a:solidFill>
            <a:srgbClr val="5C5C61"/>
          </a:solidFill>
          <a:ln/>
        </p:spPr>
      </p:sp>
      <p:sp>
        <p:nvSpPr>
          <p:cNvPr id="19" name="Shape 15"/>
          <p:cNvSpPr/>
          <p:nvPr/>
        </p:nvSpPr>
        <p:spPr>
          <a:xfrm>
            <a:off x="698004" y="4967883"/>
            <a:ext cx="405170" cy="405170"/>
          </a:xfrm>
          <a:prstGeom prst="roundRect">
            <a:avLst>
              <a:gd name="adj" fmla="val 6669"/>
            </a:avLst>
          </a:prstGeom>
          <a:solidFill>
            <a:srgbClr val="434348"/>
          </a:solidFill>
          <a:ln/>
        </p:spPr>
      </p:sp>
      <p:sp>
        <p:nvSpPr>
          <p:cNvPr id="20" name="Text 16"/>
          <p:cNvSpPr/>
          <p:nvPr/>
        </p:nvSpPr>
        <p:spPr>
          <a:xfrm>
            <a:off x="822662" y="5035391"/>
            <a:ext cx="155853" cy="27015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127"/>
              </a:lnSpc>
              <a:buNone/>
            </a:pPr>
            <a:r>
              <a:rPr lang="en-US" sz="2127" dirty="0">
                <a:solidFill>
                  <a:srgbClr val="C7CDD6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3</a:t>
            </a:r>
            <a:endParaRPr lang="en-US" sz="2127" dirty="0"/>
          </a:p>
        </p:txBody>
      </p:sp>
      <p:sp>
        <p:nvSpPr>
          <p:cNvPr id="21" name="Text 17"/>
          <p:cNvSpPr/>
          <p:nvPr/>
        </p:nvSpPr>
        <p:spPr>
          <a:xfrm>
            <a:off x="1891189" y="4945380"/>
            <a:ext cx="2251591" cy="28134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216"/>
              </a:lnSpc>
              <a:buNone/>
            </a:pPr>
            <a:r>
              <a:rPr lang="en-US" sz="1773" dirty="0">
                <a:solidFill>
                  <a:srgbClr val="C7CDD6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Pricing</a:t>
            </a:r>
            <a:endParaRPr lang="en-US" sz="1773" dirty="0"/>
          </a:p>
        </p:txBody>
      </p:sp>
      <p:sp>
        <p:nvSpPr>
          <p:cNvPr id="22" name="Text 18"/>
          <p:cNvSpPr/>
          <p:nvPr/>
        </p:nvSpPr>
        <p:spPr>
          <a:xfrm>
            <a:off x="1891189" y="5334714"/>
            <a:ext cx="6622375" cy="28813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269"/>
              </a:lnSpc>
              <a:buNone/>
            </a:pPr>
            <a:r>
              <a:rPr lang="en-US" sz="1418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Setting the final offering price based on the demand received.</a:t>
            </a:r>
            <a:endParaRPr lang="en-US" sz="1418" dirty="0"/>
          </a:p>
        </p:txBody>
      </p:sp>
      <p:sp>
        <p:nvSpPr>
          <p:cNvPr id="23" name="Shape 19"/>
          <p:cNvSpPr/>
          <p:nvPr/>
        </p:nvSpPr>
        <p:spPr>
          <a:xfrm>
            <a:off x="1080314" y="6376511"/>
            <a:ext cx="630436" cy="22860"/>
          </a:xfrm>
          <a:prstGeom prst="roundRect">
            <a:avLst>
              <a:gd name="adj" fmla="val 118194"/>
            </a:avLst>
          </a:prstGeom>
          <a:solidFill>
            <a:srgbClr val="5C5C61"/>
          </a:solidFill>
          <a:ln/>
        </p:spPr>
      </p:sp>
      <p:sp>
        <p:nvSpPr>
          <p:cNvPr id="24" name="Shape 20"/>
          <p:cNvSpPr/>
          <p:nvPr/>
        </p:nvSpPr>
        <p:spPr>
          <a:xfrm>
            <a:off x="698004" y="6185416"/>
            <a:ext cx="405170" cy="405170"/>
          </a:xfrm>
          <a:prstGeom prst="roundRect">
            <a:avLst>
              <a:gd name="adj" fmla="val 6669"/>
            </a:avLst>
          </a:prstGeom>
          <a:solidFill>
            <a:srgbClr val="434348"/>
          </a:solidFill>
          <a:ln/>
        </p:spPr>
      </p:sp>
      <p:sp>
        <p:nvSpPr>
          <p:cNvPr id="25" name="Text 21"/>
          <p:cNvSpPr/>
          <p:nvPr/>
        </p:nvSpPr>
        <p:spPr>
          <a:xfrm>
            <a:off x="818614" y="6252924"/>
            <a:ext cx="163949" cy="27015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127"/>
              </a:lnSpc>
              <a:buNone/>
            </a:pPr>
            <a:r>
              <a:rPr lang="en-US" sz="2127" dirty="0">
                <a:solidFill>
                  <a:srgbClr val="C7CDD6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4</a:t>
            </a:r>
            <a:endParaRPr lang="en-US" sz="2127" dirty="0"/>
          </a:p>
        </p:txBody>
      </p:sp>
      <p:sp>
        <p:nvSpPr>
          <p:cNvPr id="26" name="Text 22"/>
          <p:cNvSpPr/>
          <p:nvPr/>
        </p:nvSpPr>
        <p:spPr>
          <a:xfrm>
            <a:off x="1891189" y="6162913"/>
            <a:ext cx="2251591" cy="28134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216"/>
              </a:lnSpc>
              <a:buNone/>
            </a:pPr>
            <a:r>
              <a:rPr lang="en-US" sz="1773" dirty="0">
                <a:solidFill>
                  <a:srgbClr val="C7CDD6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Allocation</a:t>
            </a:r>
            <a:endParaRPr lang="en-US" sz="1773" dirty="0"/>
          </a:p>
        </p:txBody>
      </p:sp>
      <p:sp>
        <p:nvSpPr>
          <p:cNvPr id="27" name="Text 23"/>
          <p:cNvSpPr/>
          <p:nvPr/>
        </p:nvSpPr>
        <p:spPr>
          <a:xfrm>
            <a:off x="1891189" y="6552248"/>
            <a:ext cx="6622375" cy="28813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269"/>
              </a:lnSpc>
              <a:buNone/>
            </a:pPr>
            <a:r>
              <a:rPr lang="en-US" sz="1418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Distributing the securities to investors based on their orders.</a:t>
            </a:r>
            <a:endParaRPr lang="en-US" sz="1418" dirty="0"/>
          </a:p>
        </p:txBody>
      </p:sp>
      <p:pic>
        <p:nvPicPr>
          <p:cNvPr id="28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488" y="2474952"/>
            <a:ext cx="4919305" cy="3279577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280190" y="1283970"/>
            <a:ext cx="7524988" cy="7087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581"/>
              </a:lnSpc>
              <a:buNone/>
            </a:pPr>
            <a:r>
              <a:rPr lang="en-US" sz="4465" dirty="0">
                <a:solidFill>
                  <a:srgbClr val="EFD5FA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Advantages of Book Building</a:t>
            </a:r>
            <a:endParaRPr lang="en-US" sz="4465" dirty="0"/>
          </a:p>
        </p:txBody>
      </p:sp>
      <p:sp>
        <p:nvSpPr>
          <p:cNvPr id="7" name="Shape 3"/>
          <p:cNvSpPr/>
          <p:nvPr/>
        </p:nvSpPr>
        <p:spPr>
          <a:xfrm>
            <a:off x="6280190" y="258806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34348"/>
          </a:solidFill>
          <a:ln/>
        </p:spPr>
      </p:sp>
      <p:sp>
        <p:nvSpPr>
          <p:cNvPr id="8" name="Text 4"/>
          <p:cNvSpPr/>
          <p:nvPr/>
        </p:nvSpPr>
        <p:spPr>
          <a:xfrm>
            <a:off x="6469142" y="2673072"/>
            <a:ext cx="132398" cy="3402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679"/>
              </a:lnSpc>
              <a:buNone/>
            </a:pPr>
            <a:r>
              <a:rPr lang="en-US" sz="2679" dirty="0">
                <a:solidFill>
                  <a:srgbClr val="C7CDD6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1</a:t>
            </a:r>
            <a:endParaRPr lang="en-US" sz="2679" dirty="0"/>
          </a:p>
        </p:txBody>
      </p:sp>
      <p:sp>
        <p:nvSpPr>
          <p:cNvPr id="9" name="Text 5"/>
          <p:cNvSpPr/>
          <p:nvPr/>
        </p:nvSpPr>
        <p:spPr>
          <a:xfrm>
            <a:off x="7017306" y="2588062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1"/>
              </a:lnSpc>
              <a:buNone/>
            </a:pPr>
            <a:r>
              <a:rPr lang="en-US" sz="2233" dirty="0">
                <a:solidFill>
                  <a:srgbClr val="C7CDD6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Price Discovery</a:t>
            </a:r>
            <a:endParaRPr lang="en-US" sz="2233" dirty="0"/>
          </a:p>
        </p:txBody>
      </p:sp>
      <p:sp>
        <p:nvSpPr>
          <p:cNvPr id="10" name="Text 6"/>
          <p:cNvSpPr/>
          <p:nvPr/>
        </p:nvSpPr>
        <p:spPr>
          <a:xfrm>
            <a:off x="7017306" y="3078480"/>
            <a:ext cx="2927747" cy="10887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858"/>
              </a:lnSpc>
              <a:buNone/>
            </a:pPr>
            <a:r>
              <a:rPr lang="en-US" sz="1786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Helps determine a fair price for the security based on market demand.</a:t>
            </a:r>
            <a:endParaRPr lang="en-US" sz="1786" dirty="0"/>
          </a:p>
        </p:txBody>
      </p:sp>
      <p:sp>
        <p:nvSpPr>
          <p:cNvPr id="11" name="Shape 7"/>
          <p:cNvSpPr/>
          <p:nvPr/>
        </p:nvSpPr>
        <p:spPr>
          <a:xfrm>
            <a:off x="10171867" y="258806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34348"/>
          </a:solidFill>
          <a:ln/>
        </p:spPr>
      </p:sp>
      <p:sp>
        <p:nvSpPr>
          <p:cNvPr id="12" name="Text 8"/>
          <p:cNvSpPr/>
          <p:nvPr/>
        </p:nvSpPr>
        <p:spPr>
          <a:xfrm>
            <a:off x="10333196" y="2673072"/>
            <a:ext cx="187523" cy="3402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679"/>
              </a:lnSpc>
              <a:buNone/>
            </a:pPr>
            <a:r>
              <a:rPr lang="en-US" sz="2679" dirty="0">
                <a:solidFill>
                  <a:srgbClr val="C7CDD6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2</a:t>
            </a:r>
            <a:endParaRPr lang="en-US" sz="2679" dirty="0"/>
          </a:p>
        </p:txBody>
      </p:sp>
      <p:sp>
        <p:nvSpPr>
          <p:cNvPr id="13" name="Text 9"/>
          <p:cNvSpPr/>
          <p:nvPr/>
        </p:nvSpPr>
        <p:spPr>
          <a:xfrm>
            <a:off x="10908983" y="2588062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1"/>
              </a:lnSpc>
              <a:buNone/>
            </a:pPr>
            <a:r>
              <a:rPr lang="en-US" sz="2233" dirty="0">
                <a:solidFill>
                  <a:srgbClr val="C7CDD6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Efficient Allocation</a:t>
            </a:r>
            <a:endParaRPr lang="en-US" sz="2233" dirty="0"/>
          </a:p>
        </p:txBody>
      </p:sp>
      <p:sp>
        <p:nvSpPr>
          <p:cNvPr id="14" name="Text 10"/>
          <p:cNvSpPr/>
          <p:nvPr/>
        </p:nvSpPr>
        <p:spPr>
          <a:xfrm>
            <a:off x="10908983" y="3078480"/>
            <a:ext cx="2927747" cy="10887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858"/>
              </a:lnSpc>
              <a:buNone/>
            </a:pPr>
            <a:r>
              <a:rPr lang="en-US" sz="1786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Ensures that the securities are allocated to the most interested investors.</a:t>
            </a:r>
            <a:endParaRPr lang="en-US" sz="1786" dirty="0"/>
          </a:p>
        </p:txBody>
      </p:sp>
      <p:sp>
        <p:nvSpPr>
          <p:cNvPr id="15" name="Shape 11"/>
          <p:cNvSpPr/>
          <p:nvPr/>
        </p:nvSpPr>
        <p:spPr>
          <a:xfrm>
            <a:off x="6280190" y="464915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34348"/>
          </a:solidFill>
          <a:ln/>
        </p:spPr>
      </p:sp>
      <p:sp>
        <p:nvSpPr>
          <p:cNvPr id="16" name="Text 12"/>
          <p:cNvSpPr/>
          <p:nvPr/>
        </p:nvSpPr>
        <p:spPr>
          <a:xfrm>
            <a:off x="6437114" y="4734163"/>
            <a:ext cx="196334" cy="3402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679"/>
              </a:lnSpc>
              <a:buNone/>
            </a:pPr>
            <a:r>
              <a:rPr lang="en-US" sz="2679" dirty="0">
                <a:solidFill>
                  <a:srgbClr val="C7CDD6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3</a:t>
            </a:r>
            <a:endParaRPr lang="en-US" sz="2679" dirty="0"/>
          </a:p>
        </p:txBody>
      </p:sp>
      <p:sp>
        <p:nvSpPr>
          <p:cNvPr id="17" name="Text 13"/>
          <p:cNvSpPr/>
          <p:nvPr/>
        </p:nvSpPr>
        <p:spPr>
          <a:xfrm>
            <a:off x="7017306" y="4649153"/>
            <a:ext cx="2927747" cy="7086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1"/>
              </a:lnSpc>
              <a:buNone/>
            </a:pPr>
            <a:r>
              <a:rPr lang="en-US" sz="2233" dirty="0">
                <a:solidFill>
                  <a:srgbClr val="C7CDD6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Enhanced Transparency</a:t>
            </a:r>
            <a:endParaRPr lang="en-US" sz="2233" dirty="0"/>
          </a:p>
        </p:txBody>
      </p:sp>
      <p:sp>
        <p:nvSpPr>
          <p:cNvPr id="18" name="Text 14"/>
          <p:cNvSpPr/>
          <p:nvPr/>
        </p:nvSpPr>
        <p:spPr>
          <a:xfrm>
            <a:off x="7017306" y="5493901"/>
            <a:ext cx="2927747" cy="145161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858"/>
              </a:lnSpc>
              <a:buNone/>
            </a:pPr>
            <a:r>
              <a:rPr lang="en-US" sz="1786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Provides a transparent process for setting the offering price and allocating shares.</a:t>
            </a:r>
            <a:endParaRPr lang="en-US" sz="1786" dirty="0"/>
          </a:p>
        </p:txBody>
      </p:sp>
      <p:sp>
        <p:nvSpPr>
          <p:cNvPr id="19" name="Shape 15"/>
          <p:cNvSpPr/>
          <p:nvPr/>
        </p:nvSpPr>
        <p:spPr>
          <a:xfrm>
            <a:off x="10171867" y="464915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34348"/>
          </a:solidFill>
          <a:ln/>
        </p:spPr>
      </p:sp>
      <p:sp>
        <p:nvSpPr>
          <p:cNvPr id="20" name="Text 16"/>
          <p:cNvSpPr/>
          <p:nvPr/>
        </p:nvSpPr>
        <p:spPr>
          <a:xfrm>
            <a:off x="10323671" y="4734163"/>
            <a:ext cx="206573" cy="3402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679"/>
              </a:lnSpc>
              <a:buNone/>
            </a:pPr>
            <a:r>
              <a:rPr lang="en-US" sz="2679" dirty="0">
                <a:solidFill>
                  <a:srgbClr val="C7CDD6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4</a:t>
            </a:r>
            <a:endParaRPr lang="en-US" sz="2679" dirty="0"/>
          </a:p>
        </p:txBody>
      </p:sp>
      <p:sp>
        <p:nvSpPr>
          <p:cNvPr id="21" name="Text 17"/>
          <p:cNvSpPr/>
          <p:nvPr/>
        </p:nvSpPr>
        <p:spPr>
          <a:xfrm>
            <a:off x="10908983" y="4649153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1"/>
              </a:lnSpc>
              <a:buNone/>
            </a:pPr>
            <a:r>
              <a:rPr lang="en-US" sz="2233" dirty="0">
                <a:solidFill>
                  <a:srgbClr val="C7CDD6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Reduced Risk</a:t>
            </a:r>
            <a:endParaRPr lang="en-US" sz="2233" dirty="0"/>
          </a:p>
        </p:txBody>
      </p:sp>
      <p:sp>
        <p:nvSpPr>
          <p:cNvPr id="22" name="Text 18"/>
          <p:cNvSpPr/>
          <p:nvPr/>
        </p:nvSpPr>
        <p:spPr>
          <a:xfrm>
            <a:off x="10908983" y="5139571"/>
            <a:ext cx="2927747" cy="10887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858"/>
              </a:lnSpc>
              <a:buNone/>
            </a:pPr>
            <a:r>
              <a:rPr lang="en-US" sz="1786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Minimizes the risk of under or over-subscription for the issuer.</a:t>
            </a:r>
            <a:endParaRPr lang="en-US" sz="1786" dirty="0"/>
          </a:p>
        </p:txBody>
      </p:sp>
      <p:pic>
        <p:nvPicPr>
          <p:cNvPr id="23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sp>
        <p:nvSpPr>
          <p:cNvPr id="4" name="Text 2"/>
          <p:cNvSpPr/>
          <p:nvPr/>
        </p:nvSpPr>
        <p:spPr>
          <a:xfrm>
            <a:off x="793790" y="2355652"/>
            <a:ext cx="9194721" cy="7087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581"/>
              </a:lnSpc>
              <a:buNone/>
            </a:pPr>
            <a:r>
              <a:rPr lang="en-US" sz="4465" dirty="0">
                <a:solidFill>
                  <a:srgbClr val="EFD5FA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Definition of Reverse Book Building</a:t>
            </a:r>
            <a:endParaRPr lang="en-US" sz="4465" dirty="0"/>
          </a:p>
        </p:txBody>
      </p:sp>
      <p:sp>
        <p:nvSpPr>
          <p:cNvPr id="5" name="Text 3"/>
          <p:cNvSpPr/>
          <p:nvPr/>
        </p:nvSpPr>
        <p:spPr>
          <a:xfrm>
            <a:off x="793790" y="3518059"/>
            <a:ext cx="13042821" cy="3629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858"/>
              </a:lnSpc>
              <a:buNone/>
            </a:pPr>
            <a:r>
              <a:rPr lang="en-US" sz="1786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Reverse book building is a process used to determine the optimal price for a buyback or tender offer.</a:t>
            </a:r>
            <a:endParaRPr lang="en-US" sz="1786" dirty="0"/>
          </a:p>
        </p:txBody>
      </p:sp>
      <p:sp>
        <p:nvSpPr>
          <p:cNvPr id="6" name="Text 4"/>
          <p:cNvSpPr/>
          <p:nvPr/>
        </p:nvSpPr>
        <p:spPr>
          <a:xfrm>
            <a:off x="793790" y="4362926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1"/>
              </a:lnSpc>
              <a:buNone/>
            </a:pPr>
            <a:r>
              <a:rPr lang="en-US" sz="2233" dirty="0">
                <a:solidFill>
                  <a:srgbClr val="EFD5FA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Process</a:t>
            </a:r>
            <a:endParaRPr lang="en-US" sz="2233" dirty="0"/>
          </a:p>
        </p:txBody>
      </p:sp>
      <p:sp>
        <p:nvSpPr>
          <p:cNvPr id="7" name="Text 5"/>
          <p:cNvSpPr/>
          <p:nvPr/>
        </p:nvSpPr>
        <p:spPr>
          <a:xfrm>
            <a:off x="793790" y="4944070"/>
            <a:ext cx="6244709" cy="7258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858"/>
              </a:lnSpc>
              <a:buNone/>
            </a:pPr>
            <a:r>
              <a:rPr lang="en-US" sz="1786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issuer gathers indications of interest from shareholders at different prices.</a:t>
            </a:r>
            <a:endParaRPr lang="en-US" sz="1786" dirty="0"/>
          </a:p>
        </p:txBody>
      </p:sp>
      <p:sp>
        <p:nvSpPr>
          <p:cNvPr id="8" name="Text 6"/>
          <p:cNvSpPr/>
          <p:nvPr/>
        </p:nvSpPr>
        <p:spPr>
          <a:xfrm>
            <a:off x="7599521" y="4362926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1"/>
              </a:lnSpc>
              <a:buNone/>
            </a:pPr>
            <a:r>
              <a:rPr lang="en-US" sz="2233" dirty="0">
                <a:solidFill>
                  <a:srgbClr val="EFD5FA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Objective</a:t>
            </a:r>
            <a:endParaRPr lang="en-US" sz="2233" dirty="0"/>
          </a:p>
        </p:txBody>
      </p:sp>
      <p:sp>
        <p:nvSpPr>
          <p:cNvPr id="9" name="Text 7"/>
          <p:cNvSpPr/>
          <p:nvPr/>
        </p:nvSpPr>
        <p:spPr>
          <a:xfrm>
            <a:off x="7599521" y="4944070"/>
            <a:ext cx="6244709" cy="7258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858"/>
              </a:lnSpc>
              <a:buNone/>
            </a:pPr>
            <a:r>
              <a:rPr lang="en-US" sz="1786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objective is to determine the optimal price at which the issuer can buy back shares.</a:t>
            </a:r>
            <a:endParaRPr lang="en-US" sz="1786" dirty="0"/>
          </a:p>
        </p:txBody>
      </p:sp>
      <p:pic>
        <p:nvPicPr>
          <p:cNvPr id="10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1290" y="2294930"/>
            <a:ext cx="5031700" cy="3639622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36508" y="500420"/>
            <a:ext cx="7870984" cy="113657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4475"/>
              </a:lnSpc>
              <a:buNone/>
            </a:pPr>
            <a:r>
              <a:rPr lang="en-US" sz="3580" dirty="0">
                <a:solidFill>
                  <a:srgbClr val="EFD5FA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Key steps in Reverse Book Building process</a:t>
            </a:r>
            <a:endParaRPr lang="en-US" sz="358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508" y="1909763"/>
            <a:ext cx="909280" cy="145482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818561" y="2091571"/>
            <a:ext cx="2273260" cy="28408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238"/>
              </a:lnSpc>
              <a:buNone/>
            </a:pPr>
            <a:r>
              <a:rPr lang="en-US" sz="1790" dirty="0">
                <a:solidFill>
                  <a:srgbClr val="C7CDD6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Announcement</a:t>
            </a:r>
            <a:endParaRPr lang="en-US" sz="1790" dirty="0"/>
          </a:p>
        </p:txBody>
      </p:sp>
      <p:sp>
        <p:nvSpPr>
          <p:cNvPr id="9" name="Text 4"/>
          <p:cNvSpPr/>
          <p:nvPr/>
        </p:nvSpPr>
        <p:spPr>
          <a:xfrm>
            <a:off x="1818561" y="2484715"/>
            <a:ext cx="6688931" cy="58173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291"/>
              </a:lnSpc>
              <a:buNone/>
            </a:pPr>
            <a:r>
              <a:rPr lang="en-US" sz="1432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issuer announces its intention to buy back shares and sets a preliminary price range.</a:t>
            </a:r>
            <a:endParaRPr lang="en-US" sz="1432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508" y="3364587"/>
            <a:ext cx="909280" cy="145482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818561" y="3546396"/>
            <a:ext cx="2273260" cy="28408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238"/>
              </a:lnSpc>
              <a:buNone/>
            </a:pPr>
            <a:r>
              <a:rPr lang="en-US" sz="1790" dirty="0">
                <a:solidFill>
                  <a:srgbClr val="C7CDD6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Tender Period</a:t>
            </a:r>
            <a:endParaRPr lang="en-US" sz="1790" dirty="0"/>
          </a:p>
        </p:txBody>
      </p:sp>
      <p:sp>
        <p:nvSpPr>
          <p:cNvPr id="12" name="Text 6"/>
          <p:cNvSpPr/>
          <p:nvPr/>
        </p:nvSpPr>
        <p:spPr>
          <a:xfrm>
            <a:off x="1818561" y="3939540"/>
            <a:ext cx="6688931" cy="58173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291"/>
              </a:lnSpc>
              <a:buNone/>
            </a:pPr>
            <a:r>
              <a:rPr lang="en-US" sz="1432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Shareholders are given a period to submit their offers to sell shares at specific prices.</a:t>
            </a:r>
            <a:endParaRPr lang="en-US" sz="1432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508" y="4819412"/>
            <a:ext cx="909280" cy="1454825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818561" y="5001220"/>
            <a:ext cx="2679859" cy="28408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238"/>
              </a:lnSpc>
              <a:buNone/>
            </a:pPr>
            <a:r>
              <a:rPr lang="en-US" sz="1790" dirty="0">
                <a:solidFill>
                  <a:srgbClr val="C7CDD6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Final Price Determination</a:t>
            </a:r>
            <a:endParaRPr lang="en-US" sz="1790" dirty="0"/>
          </a:p>
        </p:txBody>
      </p:sp>
      <p:sp>
        <p:nvSpPr>
          <p:cNvPr id="15" name="Text 8"/>
          <p:cNvSpPr/>
          <p:nvPr/>
        </p:nvSpPr>
        <p:spPr>
          <a:xfrm>
            <a:off x="1818561" y="5394365"/>
            <a:ext cx="6688931" cy="29087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291"/>
              </a:lnSpc>
              <a:buNone/>
            </a:pPr>
            <a:r>
              <a:rPr lang="en-US" sz="1432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issuer determines the final buyback price based on the offers received.</a:t>
            </a:r>
            <a:endParaRPr lang="en-US" sz="1432" dirty="0"/>
          </a:p>
        </p:txBody>
      </p:sp>
      <p:pic>
        <p:nvPicPr>
          <p:cNvPr id="16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6508" y="6274237"/>
            <a:ext cx="909280" cy="1454825"/>
          </a:xfrm>
          <a:prstGeom prst="rect">
            <a:avLst/>
          </a:prstGeom>
        </p:spPr>
      </p:pic>
      <p:sp>
        <p:nvSpPr>
          <p:cNvPr id="17" name="Text 9"/>
          <p:cNvSpPr/>
          <p:nvPr/>
        </p:nvSpPr>
        <p:spPr>
          <a:xfrm>
            <a:off x="1818561" y="6456045"/>
            <a:ext cx="2482572" cy="28408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238"/>
              </a:lnSpc>
              <a:buNone/>
            </a:pPr>
            <a:r>
              <a:rPr lang="en-US" sz="1790" dirty="0">
                <a:solidFill>
                  <a:srgbClr val="C7CDD6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Acceptance &amp; Payment</a:t>
            </a:r>
            <a:endParaRPr lang="en-US" sz="1790" dirty="0"/>
          </a:p>
        </p:txBody>
      </p:sp>
      <p:sp>
        <p:nvSpPr>
          <p:cNvPr id="18" name="Text 10"/>
          <p:cNvSpPr/>
          <p:nvPr/>
        </p:nvSpPr>
        <p:spPr>
          <a:xfrm>
            <a:off x="1818561" y="6849189"/>
            <a:ext cx="6688931" cy="58173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291"/>
              </a:lnSpc>
              <a:buNone/>
            </a:pPr>
            <a:r>
              <a:rPr lang="en-US" sz="1432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issuer accepts offers at or below the final buyback price and pays the shareholders.</a:t>
            </a:r>
            <a:endParaRPr lang="en-US" sz="1432" dirty="0"/>
          </a:p>
        </p:txBody>
      </p:sp>
      <p:pic>
        <p:nvPicPr>
          <p:cNvPr id="19" name="Image 6" descr="preencoded.png">
            <a:hlinkClick r:id="rId8" tooltip="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7488" y="1810822"/>
            <a:ext cx="4919305" cy="4607838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93790" y="912614"/>
            <a:ext cx="7556421" cy="141755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581"/>
              </a:lnSpc>
              <a:buNone/>
            </a:pPr>
            <a:r>
              <a:rPr lang="en-US" sz="4465" dirty="0">
                <a:solidFill>
                  <a:srgbClr val="EFD5FA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Advantages of Reverse Book Building</a:t>
            </a:r>
            <a:endParaRPr lang="en-US" sz="4465" dirty="0"/>
          </a:p>
        </p:txBody>
      </p:sp>
      <p:sp>
        <p:nvSpPr>
          <p:cNvPr id="7" name="Shape 3"/>
          <p:cNvSpPr/>
          <p:nvPr/>
        </p:nvSpPr>
        <p:spPr>
          <a:xfrm>
            <a:off x="793790" y="2670334"/>
            <a:ext cx="3664863" cy="2749987"/>
          </a:xfrm>
          <a:prstGeom prst="roundRect">
            <a:avLst>
              <a:gd name="adj" fmla="val 1237"/>
            </a:avLst>
          </a:prstGeom>
          <a:solidFill>
            <a:srgbClr val="434348"/>
          </a:solidFill>
          <a:ln/>
        </p:spPr>
      </p:sp>
      <p:sp>
        <p:nvSpPr>
          <p:cNvPr id="8" name="Text 4"/>
          <p:cNvSpPr/>
          <p:nvPr/>
        </p:nvSpPr>
        <p:spPr>
          <a:xfrm>
            <a:off x="1020604" y="2897148"/>
            <a:ext cx="3197066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1"/>
              </a:lnSpc>
              <a:buNone/>
            </a:pPr>
            <a:r>
              <a:rPr lang="en-US" sz="2233" dirty="0">
                <a:solidFill>
                  <a:srgbClr val="C7CDD6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Fair Price Determination</a:t>
            </a:r>
            <a:endParaRPr lang="en-US" sz="2233" dirty="0"/>
          </a:p>
        </p:txBody>
      </p:sp>
      <p:sp>
        <p:nvSpPr>
          <p:cNvPr id="9" name="Text 5"/>
          <p:cNvSpPr/>
          <p:nvPr/>
        </p:nvSpPr>
        <p:spPr>
          <a:xfrm>
            <a:off x="1020604" y="3387566"/>
            <a:ext cx="3211235" cy="145161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858"/>
              </a:lnSpc>
              <a:buNone/>
            </a:pPr>
            <a:r>
              <a:rPr lang="en-US" sz="1786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Ensures that the buyback price is based on the market's perception of the company's value.</a:t>
            </a:r>
            <a:endParaRPr lang="en-US" sz="1786" dirty="0"/>
          </a:p>
        </p:txBody>
      </p:sp>
      <p:sp>
        <p:nvSpPr>
          <p:cNvPr id="10" name="Shape 6"/>
          <p:cNvSpPr/>
          <p:nvPr/>
        </p:nvSpPr>
        <p:spPr>
          <a:xfrm>
            <a:off x="4685467" y="2670334"/>
            <a:ext cx="3664863" cy="2749987"/>
          </a:xfrm>
          <a:prstGeom prst="roundRect">
            <a:avLst>
              <a:gd name="adj" fmla="val 1237"/>
            </a:avLst>
          </a:prstGeom>
          <a:solidFill>
            <a:srgbClr val="434348"/>
          </a:solidFill>
          <a:ln/>
        </p:spPr>
      </p:sp>
      <p:sp>
        <p:nvSpPr>
          <p:cNvPr id="11" name="Text 7"/>
          <p:cNvSpPr/>
          <p:nvPr/>
        </p:nvSpPr>
        <p:spPr>
          <a:xfrm>
            <a:off x="4912281" y="2897148"/>
            <a:ext cx="3211235" cy="7086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1"/>
              </a:lnSpc>
              <a:buNone/>
            </a:pPr>
            <a:r>
              <a:rPr lang="en-US" sz="2233" dirty="0">
                <a:solidFill>
                  <a:srgbClr val="C7CDD6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Increased Shareholder Engagement</a:t>
            </a:r>
            <a:endParaRPr lang="en-US" sz="2233" dirty="0"/>
          </a:p>
        </p:txBody>
      </p:sp>
      <p:sp>
        <p:nvSpPr>
          <p:cNvPr id="12" name="Text 8"/>
          <p:cNvSpPr/>
          <p:nvPr/>
        </p:nvSpPr>
        <p:spPr>
          <a:xfrm>
            <a:off x="4912281" y="3741896"/>
            <a:ext cx="3211235" cy="145161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858"/>
              </a:lnSpc>
              <a:buNone/>
            </a:pPr>
            <a:r>
              <a:rPr lang="en-US" sz="1786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Allows shareholders to actively participate in the buyback process and receive a fair price for their shares.</a:t>
            </a:r>
            <a:endParaRPr lang="en-US" sz="1786" dirty="0"/>
          </a:p>
        </p:txBody>
      </p:sp>
      <p:sp>
        <p:nvSpPr>
          <p:cNvPr id="13" name="Shape 9"/>
          <p:cNvSpPr/>
          <p:nvPr/>
        </p:nvSpPr>
        <p:spPr>
          <a:xfrm>
            <a:off x="793790" y="5647134"/>
            <a:ext cx="7556421" cy="1669852"/>
          </a:xfrm>
          <a:prstGeom prst="roundRect">
            <a:avLst>
              <a:gd name="adj" fmla="val 2038"/>
            </a:avLst>
          </a:prstGeom>
          <a:solidFill>
            <a:srgbClr val="434348"/>
          </a:solidFill>
          <a:ln/>
        </p:spPr>
      </p:sp>
      <p:sp>
        <p:nvSpPr>
          <p:cNvPr id="14" name="Text 10"/>
          <p:cNvSpPr/>
          <p:nvPr/>
        </p:nvSpPr>
        <p:spPr>
          <a:xfrm>
            <a:off x="1020604" y="5873948"/>
            <a:ext cx="376749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1"/>
              </a:lnSpc>
              <a:buNone/>
            </a:pPr>
            <a:r>
              <a:rPr lang="en-US" sz="2233" dirty="0">
                <a:solidFill>
                  <a:srgbClr val="C7CDD6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Optimized Capital Allocation</a:t>
            </a:r>
            <a:endParaRPr lang="en-US" sz="2233" dirty="0"/>
          </a:p>
        </p:txBody>
      </p:sp>
      <p:sp>
        <p:nvSpPr>
          <p:cNvPr id="15" name="Text 11"/>
          <p:cNvSpPr/>
          <p:nvPr/>
        </p:nvSpPr>
        <p:spPr>
          <a:xfrm>
            <a:off x="1020604" y="6364367"/>
            <a:ext cx="7102793" cy="7258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858"/>
              </a:lnSpc>
              <a:buNone/>
            </a:pPr>
            <a:r>
              <a:rPr lang="en-US" sz="1786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Helps the issuer allocate capital efficiently by purchasing shares at the most favorable price.</a:t>
            </a:r>
            <a:endParaRPr lang="en-US" sz="1786" dirty="0"/>
          </a:p>
        </p:txBody>
      </p:sp>
      <p:pic>
        <p:nvPicPr>
          <p:cNvPr id="16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35315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35315"/>
          </a:xfrm>
          <a:prstGeom prst="rect">
            <a:avLst/>
          </a:prstGeom>
        </p:spPr>
      </p:pic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7009" y="883087"/>
            <a:ext cx="4960263" cy="6469142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36521" y="578644"/>
            <a:ext cx="7670959" cy="197274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179"/>
              </a:lnSpc>
              <a:buNone/>
            </a:pPr>
            <a:r>
              <a:rPr lang="en-US" sz="4143" dirty="0">
                <a:solidFill>
                  <a:srgbClr val="EFD5FA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Differences between Book Building and Reverse Book Building</a:t>
            </a:r>
            <a:endParaRPr lang="en-US" sz="4143" dirty="0"/>
          </a:p>
        </p:txBody>
      </p:sp>
      <p:sp>
        <p:nvSpPr>
          <p:cNvPr id="7" name="Shape 3"/>
          <p:cNvSpPr/>
          <p:nvPr/>
        </p:nvSpPr>
        <p:spPr>
          <a:xfrm>
            <a:off x="736521" y="2867025"/>
            <a:ext cx="7670959" cy="4789646"/>
          </a:xfrm>
          <a:prstGeom prst="roundRect">
            <a:avLst>
              <a:gd name="adj" fmla="val 659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8" name="Shape 4"/>
          <p:cNvSpPr/>
          <p:nvPr/>
        </p:nvSpPr>
        <p:spPr>
          <a:xfrm>
            <a:off x="744141" y="2874645"/>
            <a:ext cx="7654885" cy="941070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9" name="Text 5"/>
          <p:cNvSpPr/>
          <p:nvPr/>
        </p:nvSpPr>
        <p:spPr>
          <a:xfrm>
            <a:off x="955596" y="3008471"/>
            <a:ext cx="2126694" cy="33670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651"/>
              </a:lnSpc>
              <a:buNone/>
            </a:pPr>
            <a:r>
              <a:rPr lang="en-US" sz="1657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Feature</a:t>
            </a:r>
            <a:endParaRPr lang="en-US" sz="1657" dirty="0"/>
          </a:p>
        </p:txBody>
      </p:sp>
      <p:sp>
        <p:nvSpPr>
          <p:cNvPr id="10" name="Text 6"/>
          <p:cNvSpPr/>
          <p:nvPr/>
        </p:nvSpPr>
        <p:spPr>
          <a:xfrm>
            <a:off x="3510677" y="3008471"/>
            <a:ext cx="2122884" cy="33670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651"/>
              </a:lnSpc>
              <a:buNone/>
            </a:pPr>
            <a:r>
              <a:rPr lang="en-US" sz="1657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Book Building</a:t>
            </a:r>
            <a:endParaRPr lang="en-US" sz="1657" dirty="0"/>
          </a:p>
        </p:txBody>
      </p:sp>
      <p:sp>
        <p:nvSpPr>
          <p:cNvPr id="11" name="Text 7"/>
          <p:cNvSpPr/>
          <p:nvPr/>
        </p:nvSpPr>
        <p:spPr>
          <a:xfrm>
            <a:off x="6061948" y="3008471"/>
            <a:ext cx="2126694" cy="67341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651"/>
              </a:lnSpc>
              <a:buNone/>
            </a:pPr>
            <a:r>
              <a:rPr lang="en-US" sz="1657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Reverse Book Building</a:t>
            </a:r>
            <a:endParaRPr lang="en-US" sz="1657" dirty="0"/>
          </a:p>
        </p:txBody>
      </p:sp>
      <p:sp>
        <p:nvSpPr>
          <p:cNvPr id="12" name="Shape 8"/>
          <p:cNvSpPr/>
          <p:nvPr/>
        </p:nvSpPr>
        <p:spPr>
          <a:xfrm>
            <a:off x="744141" y="3815715"/>
            <a:ext cx="7654885" cy="127777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3" name="Text 9"/>
          <p:cNvSpPr/>
          <p:nvPr/>
        </p:nvSpPr>
        <p:spPr>
          <a:xfrm>
            <a:off x="955596" y="3949541"/>
            <a:ext cx="2126694" cy="33670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651"/>
              </a:lnSpc>
              <a:buNone/>
            </a:pPr>
            <a:r>
              <a:rPr lang="en-US" sz="1657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Purpose</a:t>
            </a:r>
            <a:endParaRPr lang="en-US" sz="1657" dirty="0"/>
          </a:p>
        </p:txBody>
      </p:sp>
      <p:sp>
        <p:nvSpPr>
          <p:cNvPr id="14" name="Text 10"/>
          <p:cNvSpPr/>
          <p:nvPr/>
        </p:nvSpPr>
        <p:spPr>
          <a:xfrm>
            <a:off x="3510677" y="3949541"/>
            <a:ext cx="2122884" cy="101012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651"/>
              </a:lnSpc>
              <a:buNone/>
            </a:pPr>
            <a:r>
              <a:rPr lang="en-US" sz="1657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Determine the offering price for new securities</a:t>
            </a:r>
            <a:endParaRPr lang="en-US" sz="1657" dirty="0"/>
          </a:p>
        </p:txBody>
      </p:sp>
      <p:sp>
        <p:nvSpPr>
          <p:cNvPr id="15" name="Text 11"/>
          <p:cNvSpPr/>
          <p:nvPr/>
        </p:nvSpPr>
        <p:spPr>
          <a:xfrm>
            <a:off x="6061948" y="3949541"/>
            <a:ext cx="2126694" cy="101012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651"/>
              </a:lnSpc>
              <a:buNone/>
            </a:pPr>
            <a:r>
              <a:rPr lang="en-US" sz="1657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Determine the buyback price for existing shares</a:t>
            </a:r>
            <a:endParaRPr lang="en-US" sz="1657" dirty="0"/>
          </a:p>
        </p:txBody>
      </p:sp>
      <p:sp>
        <p:nvSpPr>
          <p:cNvPr id="16" name="Shape 12"/>
          <p:cNvSpPr/>
          <p:nvPr/>
        </p:nvSpPr>
        <p:spPr>
          <a:xfrm>
            <a:off x="744141" y="5093494"/>
            <a:ext cx="7654885" cy="127777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7" name="Text 13"/>
          <p:cNvSpPr/>
          <p:nvPr/>
        </p:nvSpPr>
        <p:spPr>
          <a:xfrm>
            <a:off x="955596" y="5227320"/>
            <a:ext cx="2126694" cy="33670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651"/>
              </a:lnSpc>
              <a:buNone/>
            </a:pPr>
            <a:r>
              <a:rPr lang="en-US" sz="1657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Process</a:t>
            </a:r>
            <a:endParaRPr lang="en-US" sz="1657" dirty="0"/>
          </a:p>
        </p:txBody>
      </p:sp>
      <p:sp>
        <p:nvSpPr>
          <p:cNvPr id="18" name="Text 14"/>
          <p:cNvSpPr/>
          <p:nvPr/>
        </p:nvSpPr>
        <p:spPr>
          <a:xfrm>
            <a:off x="3510677" y="5227320"/>
            <a:ext cx="2122884" cy="101012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651"/>
              </a:lnSpc>
              <a:buNone/>
            </a:pPr>
            <a:r>
              <a:rPr lang="en-US" sz="1657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Gathering orders from potential investors</a:t>
            </a:r>
            <a:endParaRPr lang="en-US" sz="1657" dirty="0"/>
          </a:p>
        </p:txBody>
      </p:sp>
      <p:sp>
        <p:nvSpPr>
          <p:cNvPr id="19" name="Text 15"/>
          <p:cNvSpPr/>
          <p:nvPr/>
        </p:nvSpPr>
        <p:spPr>
          <a:xfrm>
            <a:off x="6061948" y="5227320"/>
            <a:ext cx="2126694" cy="101012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651"/>
              </a:lnSpc>
              <a:buNone/>
            </a:pPr>
            <a:r>
              <a:rPr lang="en-US" sz="1657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Gathering offers from existing shareholders</a:t>
            </a:r>
            <a:endParaRPr lang="en-US" sz="1657" dirty="0"/>
          </a:p>
        </p:txBody>
      </p:sp>
      <p:sp>
        <p:nvSpPr>
          <p:cNvPr id="20" name="Shape 16"/>
          <p:cNvSpPr/>
          <p:nvPr/>
        </p:nvSpPr>
        <p:spPr>
          <a:xfrm>
            <a:off x="744141" y="6371273"/>
            <a:ext cx="7654885" cy="127777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1" name="Text 17"/>
          <p:cNvSpPr/>
          <p:nvPr/>
        </p:nvSpPr>
        <p:spPr>
          <a:xfrm>
            <a:off x="955596" y="6505099"/>
            <a:ext cx="2126694" cy="33670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651"/>
              </a:lnSpc>
              <a:buNone/>
            </a:pPr>
            <a:r>
              <a:rPr lang="en-US" sz="1657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Outcome</a:t>
            </a:r>
            <a:endParaRPr lang="en-US" sz="1657" dirty="0"/>
          </a:p>
        </p:txBody>
      </p:sp>
      <p:sp>
        <p:nvSpPr>
          <p:cNvPr id="22" name="Text 18"/>
          <p:cNvSpPr/>
          <p:nvPr/>
        </p:nvSpPr>
        <p:spPr>
          <a:xfrm>
            <a:off x="3510677" y="6505099"/>
            <a:ext cx="2122884" cy="101012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651"/>
              </a:lnSpc>
              <a:buNone/>
            </a:pPr>
            <a:r>
              <a:rPr lang="en-US" sz="1657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Setting the offering price and allocating shares</a:t>
            </a:r>
            <a:endParaRPr lang="en-US" sz="1657" dirty="0"/>
          </a:p>
        </p:txBody>
      </p:sp>
      <p:sp>
        <p:nvSpPr>
          <p:cNvPr id="23" name="Text 19"/>
          <p:cNvSpPr/>
          <p:nvPr/>
        </p:nvSpPr>
        <p:spPr>
          <a:xfrm>
            <a:off x="6061948" y="6505099"/>
            <a:ext cx="2126694" cy="101012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651"/>
              </a:lnSpc>
              <a:buNone/>
            </a:pPr>
            <a:r>
              <a:rPr lang="en-US" sz="1657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Determining the buyback price and accepting offers</a:t>
            </a:r>
            <a:endParaRPr lang="en-US" sz="1657" dirty="0"/>
          </a:p>
        </p:txBody>
      </p:sp>
      <p:pic>
        <p:nvPicPr>
          <p:cNvPr id="24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488" y="2474952"/>
            <a:ext cx="4919305" cy="3279577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280190" y="2049423"/>
            <a:ext cx="7556421" cy="141755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581"/>
              </a:lnSpc>
              <a:buNone/>
            </a:pPr>
            <a:r>
              <a:rPr lang="en-US" sz="4465" dirty="0">
                <a:solidFill>
                  <a:srgbClr val="EFD5FA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Scenarios where each method is more suitable</a:t>
            </a:r>
            <a:endParaRPr lang="en-US" sz="4465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0190" y="3807143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280190" y="4600932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91"/>
              </a:lnSpc>
              <a:buNone/>
            </a:pPr>
            <a:r>
              <a:rPr lang="en-US" sz="2233" dirty="0">
                <a:solidFill>
                  <a:srgbClr val="C7CDD6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Book Building</a:t>
            </a:r>
            <a:endParaRPr lang="en-US" sz="2233" dirty="0"/>
          </a:p>
        </p:txBody>
      </p:sp>
      <p:sp>
        <p:nvSpPr>
          <p:cNvPr id="9" name="Text 4"/>
          <p:cNvSpPr/>
          <p:nvPr/>
        </p:nvSpPr>
        <p:spPr>
          <a:xfrm>
            <a:off x="6280190" y="5091351"/>
            <a:ext cx="3608070" cy="10887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858"/>
              </a:lnSpc>
              <a:buNone/>
            </a:pPr>
            <a:r>
              <a:rPr lang="en-US" sz="1786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Suitable for initial public offerings (IPOs), follow-on offerings, and rights issues.</a:t>
            </a:r>
            <a:endParaRPr lang="en-US" sz="1786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28421" y="3807143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0228421" y="4600932"/>
            <a:ext cx="2911912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91"/>
              </a:lnSpc>
              <a:buNone/>
            </a:pPr>
            <a:r>
              <a:rPr lang="en-US" sz="2233" dirty="0">
                <a:solidFill>
                  <a:srgbClr val="C7CDD6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Reverse Book Building</a:t>
            </a:r>
            <a:endParaRPr lang="en-US" sz="2233" dirty="0"/>
          </a:p>
        </p:txBody>
      </p:sp>
      <p:sp>
        <p:nvSpPr>
          <p:cNvPr id="12" name="Text 6"/>
          <p:cNvSpPr/>
          <p:nvPr/>
        </p:nvSpPr>
        <p:spPr>
          <a:xfrm>
            <a:off x="10228421" y="5091351"/>
            <a:ext cx="3608189" cy="10887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858"/>
              </a:lnSpc>
              <a:buNone/>
            </a:pPr>
            <a:r>
              <a:rPr lang="en-US" sz="1786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Suitable for share buybacks, tender offers, and mergers and acquisitions.</a:t>
            </a:r>
            <a:endParaRPr lang="en-US" sz="1786" dirty="0"/>
          </a:p>
        </p:txBody>
      </p:sp>
      <p:pic>
        <p:nvPicPr>
          <p:cNvPr id="13" name="Image 4" descr="preencoded.png">
            <a:hlinkClick r:id="rId6" tooltip="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2024-08-28T05:55:59Z</dcterms:created>
  <dcterms:modified xsi:type="dcterms:W3CDTF">2024-08-28T05:55:59Z</dcterms:modified>
</cp:coreProperties>
</file>